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18"/>
  </p:notesMasterIdLst>
  <p:sldIdLst>
    <p:sldId id="256" r:id="rId2"/>
    <p:sldId id="303" r:id="rId3"/>
    <p:sldId id="346" r:id="rId4"/>
    <p:sldId id="332" r:id="rId5"/>
    <p:sldId id="367" r:id="rId6"/>
    <p:sldId id="371" r:id="rId7"/>
    <p:sldId id="354" r:id="rId8"/>
    <p:sldId id="365" r:id="rId9"/>
    <p:sldId id="359" r:id="rId10"/>
    <p:sldId id="358" r:id="rId11"/>
    <p:sldId id="364" r:id="rId12"/>
    <p:sldId id="372" r:id="rId13"/>
    <p:sldId id="360" r:id="rId14"/>
    <p:sldId id="373" r:id="rId15"/>
    <p:sldId id="374" r:id="rId16"/>
    <p:sldId id="286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572F2BA-FDC2-41F0-93AF-D48B60911387}">
          <p14:sldIdLst>
            <p14:sldId id="256"/>
            <p14:sldId id="303"/>
            <p14:sldId id="346"/>
            <p14:sldId id="332"/>
            <p14:sldId id="367"/>
          </p14:sldIdLst>
        </p14:section>
        <p14:section name="NA" id="{13DE14AC-831F-4315-A6C1-77C30D70F94A}">
          <p14:sldIdLst>
            <p14:sldId id="371"/>
            <p14:sldId id="354"/>
            <p14:sldId id="365"/>
            <p14:sldId id="359"/>
            <p14:sldId id="358"/>
            <p14:sldId id="364"/>
            <p14:sldId id="372"/>
            <p14:sldId id="360"/>
            <p14:sldId id="373"/>
            <p14:sldId id="374"/>
          </p14:sldIdLst>
        </p14:section>
        <p14:section name="无标题节" id="{F830DE74-C429-46D1-9EAB-1A7A7F3F8885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Feng" initials="TF" lastIdx="1" clrIdx="0">
    <p:extLst>
      <p:ext uri="{19B8F6BF-5375-455C-9EA6-DF929625EA0E}">
        <p15:presenceInfo xmlns:p15="http://schemas.microsoft.com/office/powerpoint/2012/main" userId="7d33dddebd04a7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AA62"/>
    <a:srgbClr val="F15D15"/>
    <a:srgbClr val="F69161"/>
    <a:srgbClr val="FED2D2"/>
    <a:srgbClr val="F564E3"/>
    <a:srgbClr val="00BA38"/>
    <a:srgbClr val="00BFC4"/>
    <a:srgbClr val="B79F00"/>
    <a:srgbClr val="619CFF"/>
    <a:srgbClr val="F8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90364" autoAdjust="0"/>
  </p:normalViewPr>
  <p:slideViewPr>
    <p:cSldViewPr snapToGrid="0">
      <p:cViewPr varScale="1">
        <p:scale>
          <a:sx n="61" d="100"/>
          <a:sy n="61" d="100"/>
        </p:scale>
        <p:origin x="146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68D1A-FF65-4A24-A308-5B85F1EA9C1D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76C5-9B59-48C5-9F6C-B7064A1B0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9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uterus_818872#term=ovary&amp;page=1&amp;position=5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lipart-library.com/full-stomach-cliparts.htm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大家好，今天我总结一下目前的一些进展。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9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module gene       </a:t>
            </a:r>
            <a:r>
              <a:rPr lang="en-US" altLang="zh-CN" dirty="0" err="1"/>
              <a:t>ctype</a:t>
            </a:r>
            <a:r>
              <a:rPr lang="en-US" altLang="zh-CN" dirty="0"/>
              <a:t> </a:t>
            </a:r>
            <a:r>
              <a:rPr lang="en-US" altLang="zh-CN" dirty="0" err="1"/>
              <a:t>cellNum</a:t>
            </a:r>
            <a:endParaRPr lang="en-US" altLang="zh-CN" dirty="0"/>
          </a:p>
          <a:p>
            <a:r>
              <a:rPr lang="en-US" altLang="zh-CN" dirty="0"/>
              <a:t>ASPN+          178 4113       ASPN+     142</a:t>
            </a:r>
          </a:p>
          <a:p>
            <a:r>
              <a:rPr lang="en-US" altLang="zh-CN" dirty="0"/>
              <a:t>CACNA1A+       265 5054    CACNA1A+      88</a:t>
            </a:r>
          </a:p>
          <a:p>
            <a:r>
              <a:rPr lang="en-US" altLang="zh-CN" dirty="0"/>
              <a:t>Endo           235 5968        Endo      89</a:t>
            </a:r>
          </a:p>
          <a:p>
            <a:r>
              <a:rPr lang="en-US" altLang="zh-CN" dirty="0"/>
              <a:t>Epi-19         364 8822      Epi-19      63</a:t>
            </a:r>
          </a:p>
          <a:p>
            <a:r>
              <a:rPr lang="en-US" altLang="zh-CN" dirty="0"/>
              <a:t>Erythrocyte     98 9018 Erythrocyte      15</a:t>
            </a:r>
          </a:p>
          <a:p>
            <a:r>
              <a:rPr lang="en-US" altLang="zh-CN" dirty="0"/>
              <a:t>Glial          312 6514       Glial      66</a:t>
            </a:r>
          </a:p>
          <a:p>
            <a:r>
              <a:rPr lang="en-US" altLang="zh-CN" dirty="0"/>
              <a:t>LUM-1          120 2033       LUM-1     485</a:t>
            </a:r>
          </a:p>
          <a:p>
            <a:r>
              <a:rPr lang="en-US" altLang="zh-CN" dirty="0"/>
              <a:t>Mitotic        197 4038     Mitotic     177</a:t>
            </a:r>
          </a:p>
          <a:p>
            <a:r>
              <a:rPr lang="en-US" altLang="zh-CN" dirty="0" err="1"/>
              <a:t>Ms</a:t>
            </a:r>
            <a:r>
              <a:rPr lang="en-US" altLang="zh-CN" dirty="0"/>
              <a:t>-K           187 3763        </a:t>
            </a:r>
            <a:r>
              <a:rPr lang="en-US" altLang="zh-CN" dirty="0" err="1"/>
              <a:t>Ms</a:t>
            </a:r>
            <a:r>
              <a:rPr lang="en-US" altLang="zh-CN" dirty="0"/>
              <a:t>-K     184</a:t>
            </a:r>
          </a:p>
          <a:p>
            <a:r>
              <a:rPr lang="en-US" altLang="zh-CN" dirty="0" err="1"/>
              <a:t>Ms</a:t>
            </a:r>
            <a:r>
              <a:rPr lang="en-US" altLang="zh-CN" dirty="0"/>
              <a:t>-T           198 3840        </a:t>
            </a:r>
            <a:r>
              <a:rPr lang="en-US" altLang="zh-CN" dirty="0" err="1"/>
              <a:t>Ms</a:t>
            </a:r>
            <a:r>
              <a:rPr lang="en-US" altLang="zh-CN" dirty="0"/>
              <a:t>-T     187</a:t>
            </a:r>
          </a:p>
          <a:p>
            <a:r>
              <a:rPr lang="en-US" altLang="zh-CN" dirty="0"/>
              <a:t>PROM1-0         41  643     PROM1-0     991</a:t>
            </a:r>
          </a:p>
          <a:p>
            <a:r>
              <a:rPr lang="en-US" altLang="zh-CN" dirty="0"/>
              <a:t>PROM1-F        138 2299     PROM1-F     344</a:t>
            </a:r>
          </a:p>
          <a:p>
            <a:r>
              <a:rPr lang="en-US" altLang="zh-CN" dirty="0"/>
              <a:t>PROM1-V        191 4116     PROM1-V     140</a:t>
            </a:r>
          </a:p>
          <a:p>
            <a:r>
              <a:rPr lang="en-US" altLang="zh-CN" dirty="0"/>
              <a:t>T              231 5236           T     121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4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970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4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671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447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tissues: </a:t>
            </a:r>
          </a:p>
          <a:p>
            <a:r>
              <a:rPr lang="en-US" altLang="zh-CN" dirty="0"/>
              <a:t>Figure 96-well plate: </a:t>
            </a:r>
          </a:p>
          <a:p>
            <a:r>
              <a:rPr lang="en-US" altLang="zh-CN" dirty="0"/>
              <a:t>Figure NGS: https://coursesandconferences.wellcomegenomecampus.org/our-events/next-generation-sequencing-2019/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5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tissues: </a:t>
            </a:r>
          </a:p>
          <a:p>
            <a:r>
              <a:rPr lang="en-US" altLang="zh-CN" dirty="0"/>
              <a:t>Ovary: </a:t>
            </a:r>
            <a:r>
              <a:rPr lang="en-US" altLang="zh-CN" dirty="0">
                <a:hlinkClick r:id="rId3"/>
              </a:rPr>
              <a:t>https://www.flaticon.com/free-icon/uterus_818872#term=ovary&amp;page=1&amp;position=5</a:t>
            </a:r>
            <a:endParaRPr lang="en-US" altLang="zh-CN" dirty="0"/>
          </a:p>
          <a:p>
            <a:r>
              <a:rPr lang="en-US" altLang="zh-CN" dirty="0"/>
              <a:t>Stomach: </a:t>
            </a:r>
            <a:r>
              <a:rPr lang="en-US" altLang="zh-CN" dirty="0">
                <a:hlinkClick r:id="rId4"/>
              </a:rPr>
              <a:t>http://clipart-library.com/full-stomach-cliparts.html</a:t>
            </a:r>
            <a:endParaRPr lang="en-US" altLang="zh-CN" dirty="0"/>
          </a:p>
          <a:p>
            <a:r>
              <a:rPr lang="en-US" altLang="zh-CN" dirty="0"/>
              <a:t>Figure 96-well plate: </a:t>
            </a:r>
          </a:p>
          <a:p>
            <a:r>
              <a:rPr lang="en-US" altLang="zh-CN" dirty="0"/>
              <a:t>Figure NGS: https://coursesandconferences.wellcomegenomecampus.org/our-events/next-generation-sequencing-2019/</a:t>
            </a:r>
          </a:p>
          <a:p>
            <a:endParaRPr lang="en-US" altLang="zh-CN" dirty="0"/>
          </a:p>
          <a:p>
            <a:r>
              <a:rPr lang="en-US" altLang="zh-CN" dirty="0">
                <a:effectLst/>
              </a:rPr>
              <a:t>10061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5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4608 = 96 * 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44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6432 = 96 * 67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92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60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2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26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9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3738-020A-446A-94E9-31A379A10A7A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2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DE03-E97E-464B-AE5F-914C6A8B48DE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4AC5-4702-4727-A747-38AF8FFAD8CD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BE0B3-124F-4332-8FC0-993DF135F2F1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31BE-81D9-4C99-B558-E4BF12EC3564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CC1A-11CA-4C8B-827E-9843406866CA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53BE-89F2-48F1-875F-4491E365AAB5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6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A13-8707-47DB-B2DC-F8B0A4A78ECA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6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A677-97DF-42B1-953A-BA0262D5A8F9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8830-FDEF-44BD-98A3-C91A3630764F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6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基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3635-B556-4C01-BA04-11943493247A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22000" y="855133"/>
            <a:ext cx="81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0821" y="354683"/>
            <a:ext cx="8100000" cy="4673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5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E554C55-489C-4CDF-8AE8-57FB6AB86D92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8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CDF96B-7EDC-46DF-90FC-609B09E0F767}" type="datetime1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2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6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44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single-cell transcriptome landscape in human tissues</a:t>
            </a:r>
            <a:endParaRPr lang="zh-CN" alt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9AEC2208-1849-42C1-83DE-8D4426B59247}" type="datetime1">
              <a:rPr lang="en-US" altLang="zh-CN" smtClean="0">
                <a:latin typeface="Arial" panose="020B0604020202020204" pitchFamily="34" charset="0"/>
                <a:cs typeface="Arial" panose="020B0604020202020204" pitchFamily="34" charset="0"/>
              </a:rPr>
              <a:t>7/31/2019</a:t>
            </a:fld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03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cell composition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A06E64-42FC-4379-B4E7-8119A1C5C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1140903"/>
            <a:ext cx="3600000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8A8001-0B13-426C-AB87-65241733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81" y="1140903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99730D1A-AB5F-4D05-B68B-D65354AF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13" y="3239338"/>
            <a:ext cx="2520000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6E7760-4D82-49B3-A818-2F44E2FD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614" y="3239338"/>
            <a:ext cx="2520000" cy="25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Part3: Transcriptional regulation across cell-types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423AA5-1458-47B4-8BBA-4CA5131D48A2}"/>
              </a:ext>
            </a:extLst>
          </p:cNvPr>
          <p:cNvSpPr txBox="1"/>
          <p:nvPr/>
        </p:nvSpPr>
        <p:spPr>
          <a:xfrm>
            <a:off x="446173" y="852647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EDD11D-04BD-42CE-9722-A5D2B98A7927}"/>
              </a:ext>
            </a:extLst>
          </p:cNvPr>
          <p:cNvSpPr txBox="1"/>
          <p:nvPr/>
        </p:nvSpPr>
        <p:spPr>
          <a:xfrm>
            <a:off x="3874774" y="856208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1275CAC-764A-489C-818A-E35C1A282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53" y="1037313"/>
            <a:ext cx="2223918" cy="222391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919DDD8-3B37-408E-8535-5B8AC338D5C9}"/>
              </a:ext>
            </a:extLst>
          </p:cNvPr>
          <p:cNvSpPr txBox="1"/>
          <p:nvPr/>
        </p:nvSpPr>
        <p:spPr>
          <a:xfrm>
            <a:off x="446173" y="3291834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F311C5-D231-4776-AE80-7F41E91550AF}"/>
              </a:ext>
            </a:extLst>
          </p:cNvPr>
          <p:cNvSpPr txBox="1"/>
          <p:nvPr/>
        </p:nvSpPr>
        <p:spPr>
          <a:xfrm>
            <a:off x="3874774" y="3291834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ECFD00-7A36-4802-B84E-B417869FAEB9}"/>
              </a:ext>
            </a:extLst>
          </p:cNvPr>
          <p:cNvSpPr/>
          <p:nvPr/>
        </p:nvSpPr>
        <p:spPr>
          <a:xfrm>
            <a:off x="4074614" y="1193662"/>
            <a:ext cx="2520000" cy="181980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Evolutionary ages / families for each type of TFs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937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Part4: Co-expression modules within each cell type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423AA5-1458-47B4-8BBA-4CA5131D48A2}"/>
              </a:ext>
            </a:extLst>
          </p:cNvPr>
          <p:cNvSpPr txBox="1"/>
          <p:nvPr/>
        </p:nvSpPr>
        <p:spPr>
          <a:xfrm>
            <a:off x="446173" y="852647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EDD11D-04BD-42CE-9722-A5D2B98A7927}"/>
              </a:ext>
            </a:extLst>
          </p:cNvPr>
          <p:cNvSpPr txBox="1"/>
          <p:nvPr/>
        </p:nvSpPr>
        <p:spPr>
          <a:xfrm>
            <a:off x="3171081" y="852647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3623C4-3493-4BBC-AB46-4B134EF3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21" y="1136002"/>
            <a:ext cx="2520000" cy="20618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B6DF40-BAE7-4031-8BD0-BFDD5DEE5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66" y="1138090"/>
            <a:ext cx="2520000" cy="22909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2FB36C-F120-4A3B-A5D0-35EBF55EB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59" y="1037313"/>
            <a:ext cx="1980001" cy="216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0320C4C-1916-4BB3-8163-4093E3645E3D}"/>
              </a:ext>
            </a:extLst>
          </p:cNvPr>
          <p:cNvSpPr txBox="1"/>
          <p:nvPr/>
        </p:nvSpPr>
        <p:spPr>
          <a:xfrm>
            <a:off x="6041219" y="852647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9A4568-C99C-4113-AB7E-63F336A57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21" y="3745046"/>
            <a:ext cx="2520000" cy="22909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017C91-5814-42C0-A701-AFB404098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059" y="3660181"/>
            <a:ext cx="1980000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33D8F3-8275-4790-9D32-610F2F24F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0821" y="3660181"/>
            <a:ext cx="2749091" cy="216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2A0C56-E28F-4E17-BF1E-3FD8E925C2C7}"/>
              </a:ext>
            </a:extLst>
          </p:cNvPr>
          <p:cNvSpPr/>
          <p:nvPr/>
        </p:nvSpPr>
        <p:spPr>
          <a:xfrm>
            <a:off x="520821" y="922020"/>
            <a:ext cx="8100000" cy="250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11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Module map across cell types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1F1F0C-4BC1-4506-A1DA-270F0D0BB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449000"/>
            <a:ext cx="3960000" cy="39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F5D26F-F73F-4A94-B325-D2DEF431FA92}"/>
              </a:ext>
            </a:extLst>
          </p:cNvPr>
          <p:cNvSpPr txBox="1"/>
          <p:nvPr/>
        </p:nvSpPr>
        <p:spPr>
          <a:xfrm>
            <a:off x="520821" y="967740"/>
            <a:ext cx="654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2 of 188 modules are ubiquitous in these three cell types.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4C0840-B2ED-459C-BA71-75138DD80243}"/>
              </a:ext>
            </a:extLst>
          </p:cNvPr>
          <p:cNvSpPr/>
          <p:nvPr/>
        </p:nvSpPr>
        <p:spPr>
          <a:xfrm>
            <a:off x="4160045" y="3560811"/>
            <a:ext cx="1218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PROM1-0_M2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FBED44-DA1F-47E2-BD3A-D2BBB5A904D5}"/>
              </a:ext>
            </a:extLst>
          </p:cNvPr>
          <p:cNvSpPr/>
          <p:nvPr/>
        </p:nvSpPr>
        <p:spPr>
          <a:xfrm>
            <a:off x="4160045" y="3868588"/>
            <a:ext cx="1401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PROM1-0_M448</a:t>
            </a:r>
            <a:endParaRPr lang="zh-CN" altLang="en-US" sz="14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7041656-F1EB-4EC7-9923-606F6FCF7996}"/>
              </a:ext>
            </a:extLst>
          </p:cNvPr>
          <p:cNvCxnSpPr/>
          <p:nvPr/>
        </p:nvCxnSpPr>
        <p:spPr>
          <a:xfrm flipV="1">
            <a:off x="4160354" y="3733800"/>
            <a:ext cx="78580" cy="1347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3B68A-ECEB-4F8B-AF76-0EE0EC3E67E4}"/>
              </a:ext>
            </a:extLst>
          </p:cNvPr>
          <p:cNvCxnSpPr/>
          <p:nvPr/>
        </p:nvCxnSpPr>
        <p:spPr>
          <a:xfrm>
            <a:off x="4160044" y="3890963"/>
            <a:ext cx="79200" cy="1315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B703BBE-7FEA-44F2-90A6-76FEEC572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216" y="3466642"/>
            <a:ext cx="3084605" cy="242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5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Part5: The spatial - specific expression</a:t>
            </a:r>
            <a:endParaRPr lang="zh-CN" altLang="en-US" dirty="0"/>
          </a:p>
        </p:txBody>
      </p:sp>
      <p:pic>
        <p:nvPicPr>
          <p:cNvPr id="11" name="图形 10" descr="胃">
            <a:extLst>
              <a:ext uri="{FF2B5EF4-FFF2-40B4-BE49-F238E27FC236}">
                <a16:creationId xmlns:a16="http://schemas.microsoft.com/office/drawing/2014/main" id="{6EE83700-747F-4CDD-BAB3-CEACF16B64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821" y="979599"/>
            <a:ext cx="1445530" cy="14455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C5AB9A-E84E-41D2-BD82-877C61390FAE}"/>
              </a:ext>
            </a:extLst>
          </p:cNvPr>
          <p:cNvSpPr txBox="1"/>
          <p:nvPr/>
        </p:nvSpPr>
        <p:spPr>
          <a:xfrm>
            <a:off x="1838131" y="1101009"/>
            <a:ext cx="101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Fundus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663B52-0862-42F5-BCD9-7B3933072BD8}"/>
              </a:ext>
            </a:extLst>
          </p:cNvPr>
          <p:cNvSpPr txBox="1"/>
          <p:nvPr/>
        </p:nvSpPr>
        <p:spPr>
          <a:xfrm>
            <a:off x="1838131" y="1563793"/>
            <a:ext cx="101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Body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FD20BD-CF70-47F8-AFE5-2FD99F587BEE}"/>
              </a:ext>
            </a:extLst>
          </p:cNvPr>
          <p:cNvSpPr txBox="1"/>
          <p:nvPr/>
        </p:nvSpPr>
        <p:spPr>
          <a:xfrm>
            <a:off x="1838131" y="2026577"/>
            <a:ext cx="101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Antrum 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0CC8705-390F-4EBE-B0EF-270A9B733016}"/>
              </a:ext>
            </a:extLst>
          </p:cNvPr>
          <p:cNvCxnSpPr/>
          <p:nvPr/>
        </p:nvCxnSpPr>
        <p:spPr>
          <a:xfrm flipH="1">
            <a:off x="1371600" y="1470341"/>
            <a:ext cx="354563" cy="66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33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Used tools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78E5BC-067D-44BF-85C9-6FE7E90EE81F}"/>
              </a:ext>
            </a:extLst>
          </p:cNvPr>
          <p:cNvSpPr txBox="1"/>
          <p:nvPr/>
        </p:nvSpPr>
        <p:spPr>
          <a:xfrm>
            <a:off x="520821" y="1481959"/>
            <a:ext cx="626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SCENIC / R-</a:t>
            </a:r>
            <a:r>
              <a:rPr lang="en-US" altLang="zh-CN" sz="2400" dirty="0" err="1"/>
              <a:t>cistarget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959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800100" y="2703513"/>
            <a:ext cx="7543800" cy="1450975"/>
          </a:xfrm>
        </p:spPr>
        <p:txBody>
          <a:bodyPr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7EA99A-6451-46C0-80E5-503B8E2E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5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9C1576-F978-4761-95C1-1467518387B4}"/>
              </a:ext>
            </a:extLst>
          </p:cNvPr>
          <p:cNvSpPr txBox="1"/>
          <p:nvPr/>
        </p:nvSpPr>
        <p:spPr>
          <a:xfrm>
            <a:off x="516800" y="1206631"/>
            <a:ext cx="7835348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Part1: Overview of </a:t>
            </a:r>
            <a:r>
              <a:rPr lang="en-US" altLang="zh-CN" sz="2000" dirty="0" err="1"/>
              <a:t>GeACT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Part2: Cell type identification and annotation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Part3: Transcriptional regulation across cell-types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Part4: Co-expression modules within each cell type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Part5: The spatial - specific expression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E2F226B-A713-47D3-AB24-3BEF2E58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3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Part1: Overview of </a:t>
            </a:r>
            <a:r>
              <a:rPr lang="en-US" altLang="zh-CN" dirty="0" err="1"/>
              <a:t>GeACT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2427D6-867F-454D-848A-C91CAA3F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E5988C3C-7B09-478B-A7DD-B3E53E58B210}"/>
              </a:ext>
            </a:extLst>
          </p:cNvPr>
          <p:cNvGrpSpPr/>
          <p:nvPr/>
        </p:nvGrpSpPr>
        <p:grpSpPr>
          <a:xfrm>
            <a:off x="2995381" y="1422296"/>
            <a:ext cx="1116000" cy="1116000"/>
            <a:chOff x="2841092" y="1574333"/>
            <a:chExt cx="1116000" cy="111600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F62501D-3E04-4390-AC37-7A2817E456BB}"/>
                </a:ext>
              </a:extLst>
            </p:cNvPr>
            <p:cNvGrpSpPr/>
            <p:nvPr/>
          </p:nvGrpSpPr>
          <p:grpSpPr>
            <a:xfrm>
              <a:off x="3003092" y="1656327"/>
              <a:ext cx="792000" cy="973801"/>
              <a:chOff x="3034172" y="1395060"/>
              <a:chExt cx="792000" cy="973801"/>
            </a:xfrm>
          </p:grpSpPr>
          <p:pic>
            <p:nvPicPr>
              <p:cNvPr id="1026" name="Picture 2" descr="https://pngimage.net/wp-content/uploads/2018/06/96-well-plate-png-2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6" t="3799" r="1369" b="3799"/>
              <a:stretch/>
            </p:blipFill>
            <p:spPr bwMode="auto">
              <a:xfrm>
                <a:off x="3034172" y="2040390"/>
                <a:ext cx="792000" cy="328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EE15A05A-91CB-41DD-BBD9-1631E9731697}"/>
                  </a:ext>
                </a:extLst>
              </p:cNvPr>
              <p:cNvGrpSpPr/>
              <p:nvPr/>
            </p:nvGrpSpPr>
            <p:grpSpPr>
              <a:xfrm>
                <a:off x="3341973" y="1395060"/>
                <a:ext cx="176398" cy="567968"/>
                <a:chOff x="3323527" y="1301750"/>
                <a:chExt cx="176398" cy="567968"/>
              </a:xfrm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3AB21D38-38A6-4A3A-ABA0-61B09DFF81BA}"/>
                    </a:ext>
                  </a:extLst>
                </p:cNvPr>
                <p:cNvSpPr/>
                <p:nvPr/>
              </p:nvSpPr>
              <p:spPr>
                <a:xfrm>
                  <a:off x="3373022" y="1422400"/>
                  <a:ext cx="77409" cy="32847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梯形 27">
                  <a:extLst>
                    <a:ext uri="{FF2B5EF4-FFF2-40B4-BE49-F238E27FC236}">
                      <a16:creationId xmlns:a16="http://schemas.microsoft.com/office/drawing/2014/main" id="{14FA541A-C2E2-4BF6-A42D-EE61467C8086}"/>
                    </a:ext>
                  </a:extLst>
                </p:cNvPr>
                <p:cNvSpPr/>
                <p:nvPr/>
              </p:nvSpPr>
              <p:spPr>
                <a:xfrm flipV="1">
                  <a:off x="3323527" y="1301750"/>
                  <a:ext cx="176398" cy="120650"/>
                </a:xfrm>
                <a:prstGeom prst="trapezoid">
                  <a:avLst>
                    <a:gd name="adj" fmla="val 40790"/>
                  </a:avLst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EF5F5F1-E988-4FBB-A112-DCD5B636BC9D}"/>
                    </a:ext>
                  </a:extLst>
                </p:cNvPr>
                <p:cNvSpPr/>
                <p:nvPr/>
              </p:nvSpPr>
              <p:spPr>
                <a:xfrm>
                  <a:off x="3388867" y="145896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513EEB24-AEC3-4B0A-BC18-A9B0EF6F23F3}"/>
                    </a:ext>
                  </a:extLst>
                </p:cNvPr>
                <p:cNvSpPr/>
                <p:nvPr/>
              </p:nvSpPr>
              <p:spPr>
                <a:xfrm>
                  <a:off x="3388867" y="16042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73DCFB44-1369-4018-B459-AEDB9977F91C}"/>
                    </a:ext>
                  </a:extLst>
                </p:cNvPr>
                <p:cNvSpPr/>
                <p:nvPr/>
              </p:nvSpPr>
              <p:spPr>
                <a:xfrm>
                  <a:off x="3388867" y="1531621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D6CE7FE8-9DDB-4C86-A38B-7E201B2FDAE7}"/>
                    </a:ext>
                  </a:extLst>
                </p:cNvPr>
                <p:cNvSpPr/>
                <p:nvPr/>
              </p:nvSpPr>
              <p:spPr>
                <a:xfrm>
                  <a:off x="3388867" y="1676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F4F465C2-3C33-46D1-BE00-4619442E6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11726" y="1750871"/>
                  <a:ext cx="0" cy="118847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B637064-6044-44EE-8A75-378EDA637352}"/>
                </a:ext>
              </a:extLst>
            </p:cNvPr>
            <p:cNvSpPr/>
            <p:nvPr/>
          </p:nvSpPr>
          <p:spPr>
            <a:xfrm>
              <a:off x="2841092" y="1574333"/>
              <a:ext cx="1116000" cy="11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8539A193-C930-403A-80B6-5393A9F86170}"/>
              </a:ext>
            </a:extLst>
          </p:cNvPr>
          <p:cNvSpPr/>
          <p:nvPr/>
        </p:nvSpPr>
        <p:spPr>
          <a:xfrm>
            <a:off x="2881659" y="1056893"/>
            <a:ext cx="134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FACS sorting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563D6E3-4D47-4F57-A446-E0C0860B8029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>
            <a:off x="2342529" y="1980296"/>
            <a:ext cx="652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EA70AA83-422C-42B6-AE2B-E8558E0D3464}"/>
              </a:ext>
            </a:extLst>
          </p:cNvPr>
          <p:cNvGrpSpPr/>
          <p:nvPr/>
        </p:nvGrpSpPr>
        <p:grpSpPr>
          <a:xfrm>
            <a:off x="4688343" y="1422296"/>
            <a:ext cx="1116000" cy="1116000"/>
            <a:chOff x="4465206" y="1575092"/>
            <a:chExt cx="1116000" cy="1116000"/>
          </a:xfrm>
        </p:grpSpPr>
        <p:pic>
          <p:nvPicPr>
            <p:cNvPr id="8" name="Picture 2" descr="https://coursesandconferences.wellcomegenomecampus.org/wp-content/uploads/2018/08/NGS-460x46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206" y="159309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103E0A5-99F8-4AE5-BBA3-EF7A91E0991E}"/>
                </a:ext>
              </a:extLst>
            </p:cNvPr>
            <p:cNvSpPr/>
            <p:nvPr/>
          </p:nvSpPr>
          <p:spPr>
            <a:xfrm>
              <a:off x="4465206" y="1575092"/>
              <a:ext cx="1116000" cy="11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57031935-5AD4-4766-A8FD-03425389E7A8}"/>
              </a:ext>
            </a:extLst>
          </p:cNvPr>
          <p:cNvSpPr/>
          <p:nvPr/>
        </p:nvSpPr>
        <p:spPr>
          <a:xfrm>
            <a:off x="4612195" y="1056893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Sequencing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C2FB60BE-4464-4F35-876B-A0C4BAB071D4}"/>
              </a:ext>
            </a:extLst>
          </p:cNvPr>
          <p:cNvGrpSpPr/>
          <p:nvPr/>
        </p:nvGrpSpPr>
        <p:grpSpPr>
          <a:xfrm>
            <a:off x="6533086" y="1422296"/>
            <a:ext cx="1116000" cy="1116000"/>
            <a:chOff x="6327344" y="1590300"/>
            <a:chExt cx="1116000" cy="1116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5344" y="1608300"/>
              <a:ext cx="1080000" cy="1080000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0A853D3-59CC-4248-8707-AC0A04034D1E}"/>
                </a:ext>
              </a:extLst>
            </p:cNvPr>
            <p:cNvSpPr/>
            <p:nvPr/>
          </p:nvSpPr>
          <p:spPr>
            <a:xfrm>
              <a:off x="6327344" y="1590300"/>
              <a:ext cx="1116000" cy="11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9E3E43B3-D344-4753-A825-95612028892B}"/>
              </a:ext>
            </a:extLst>
          </p:cNvPr>
          <p:cNvSpPr/>
          <p:nvPr/>
        </p:nvSpPr>
        <p:spPr>
          <a:xfrm>
            <a:off x="6389131" y="1056893"/>
            <a:ext cx="1403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Data analysis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2222A77-FF36-4FFD-B2C0-2BEF05D480F7}"/>
              </a:ext>
            </a:extLst>
          </p:cNvPr>
          <p:cNvGrpSpPr/>
          <p:nvPr/>
        </p:nvGrpSpPr>
        <p:grpSpPr>
          <a:xfrm>
            <a:off x="1028700" y="1422296"/>
            <a:ext cx="1313829" cy="1116000"/>
            <a:chOff x="822960" y="1574334"/>
            <a:chExt cx="1313829" cy="1116000"/>
          </a:xfrm>
        </p:grpSpPr>
        <p:pic>
          <p:nvPicPr>
            <p:cNvPr id="11" name="图形 10" descr="男人">
              <a:extLst>
                <a:ext uri="{FF2B5EF4-FFF2-40B4-BE49-F238E27FC236}">
                  <a16:creationId xmlns:a16="http://schemas.microsoft.com/office/drawing/2014/main" id="{012C0155-E971-4E72-A422-B0FD5568B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9874" y="1608300"/>
              <a:ext cx="1080000" cy="1080000"/>
            </a:xfrm>
            <a:prstGeom prst="rect">
              <a:avLst/>
            </a:prstGeom>
          </p:spPr>
        </p:pic>
        <p:pic>
          <p:nvPicPr>
            <p:cNvPr id="26" name="图形 25" descr="胃">
              <a:extLst>
                <a:ext uri="{FF2B5EF4-FFF2-40B4-BE49-F238E27FC236}">
                  <a16:creationId xmlns:a16="http://schemas.microsoft.com/office/drawing/2014/main" id="{222672FF-02C1-4D65-8DE8-0886E2595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52372" y="1598998"/>
              <a:ext cx="288000" cy="28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A0FE5D-1C3C-4091-A1C4-52282C0CB94A}"/>
                </a:ext>
              </a:extLst>
            </p:cNvPr>
            <p:cNvSpPr/>
            <p:nvPr/>
          </p:nvSpPr>
          <p:spPr>
            <a:xfrm>
              <a:off x="822960" y="1574334"/>
              <a:ext cx="1313829" cy="11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8" name="图形 17" descr="心脏器官">
              <a:extLst>
                <a:ext uri="{FF2B5EF4-FFF2-40B4-BE49-F238E27FC236}">
                  <a16:creationId xmlns:a16="http://schemas.microsoft.com/office/drawing/2014/main" id="{8810DA97-30FC-4DC4-88E7-FFD74265B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1448" y="1598998"/>
              <a:ext cx="288000" cy="288000"/>
            </a:xfrm>
            <a:prstGeom prst="rect">
              <a:avLst/>
            </a:prstGeom>
          </p:spPr>
        </p:pic>
        <p:pic>
          <p:nvPicPr>
            <p:cNvPr id="20" name="图形 19" descr="肺">
              <a:extLst>
                <a:ext uri="{FF2B5EF4-FFF2-40B4-BE49-F238E27FC236}">
                  <a16:creationId xmlns:a16="http://schemas.microsoft.com/office/drawing/2014/main" id="{B70D94EA-9824-4AF0-B2C6-0819FCEA9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1448" y="1882349"/>
              <a:ext cx="288000" cy="288000"/>
            </a:xfrm>
            <a:prstGeom prst="rect">
              <a:avLst/>
            </a:prstGeom>
          </p:spPr>
        </p:pic>
        <p:pic>
          <p:nvPicPr>
            <p:cNvPr id="22" name="图形 21" descr="肾脏">
              <a:extLst>
                <a:ext uri="{FF2B5EF4-FFF2-40B4-BE49-F238E27FC236}">
                  <a16:creationId xmlns:a16="http://schemas.microsoft.com/office/drawing/2014/main" id="{81BEFFA2-D3CA-40CB-9833-97F28638A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752372" y="1882349"/>
              <a:ext cx="288000" cy="288000"/>
            </a:xfrm>
            <a:prstGeom prst="rect">
              <a:avLst/>
            </a:prstGeom>
          </p:spPr>
        </p:pic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7BDD01F6-F8B5-456A-A70D-AAF2487D82E5}"/>
              </a:ext>
            </a:extLst>
          </p:cNvPr>
          <p:cNvSpPr/>
          <p:nvPr/>
        </p:nvSpPr>
        <p:spPr>
          <a:xfrm>
            <a:off x="1170177" y="1056893"/>
            <a:ext cx="1043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Sampling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24" name="直接箭头连接符 1023">
            <a:extLst>
              <a:ext uri="{FF2B5EF4-FFF2-40B4-BE49-F238E27FC236}">
                <a16:creationId xmlns:a16="http://schemas.microsoft.com/office/drawing/2014/main" id="{C4D986CB-81DB-4A63-BBF3-1F5534F657CA}"/>
              </a:ext>
            </a:extLst>
          </p:cNvPr>
          <p:cNvCxnSpPr>
            <a:cxnSpLocks/>
            <a:stCxn id="48" idx="3"/>
            <a:endCxn id="54" idx="1"/>
          </p:cNvCxnSpPr>
          <p:nvPr/>
        </p:nvCxnSpPr>
        <p:spPr>
          <a:xfrm>
            <a:off x="4111381" y="1980296"/>
            <a:ext cx="576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直接箭头连接符 1026">
            <a:extLst>
              <a:ext uri="{FF2B5EF4-FFF2-40B4-BE49-F238E27FC236}">
                <a16:creationId xmlns:a16="http://schemas.microsoft.com/office/drawing/2014/main" id="{14D87982-5A80-4064-A2E8-43C8F3AB6B6D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5804343" y="1980296"/>
            <a:ext cx="728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A19B2199-0F96-4CD5-92A5-6A3E475F217D}"/>
              </a:ext>
            </a:extLst>
          </p:cNvPr>
          <p:cNvSpPr txBox="1"/>
          <p:nvPr/>
        </p:nvSpPr>
        <p:spPr>
          <a:xfrm>
            <a:off x="443204" y="8920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1041" name="图片 1040">
            <a:extLst>
              <a:ext uri="{FF2B5EF4-FFF2-40B4-BE49-F238E27FC236}">
                <a16:creationId xmlns:a16="http://schemas.microsoft.com/office/drawing/2014/main" id="{AFF69AA8-9326-4B7F-86B1-C73D22CCDB1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0628" b="31667"/>
          <a:stretch/>
        </p:blipFill>
        <p:spPr>
          <a:xfrm>
            <a:off x="634481" y="2911195"/>
            <a:ext cx="3600000" cy="1357388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26A4DD76-0B42-4B3A-94ED-6EBE9EC73AC6}"/>
              </a:ext>
            </a:extLst>
          </p:cNvPr>
          <p:cNvSpPr txBox="1"/>
          <p:nvPr/>
        </p:nvSpPr>
        <p:spPr>
          <a:xfrm>
            <a:off x="443204" y="273057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A51CEED-A473-49BF-B638-F89C897DD837}"/>
              </a:ext>
            </a:extLst>
          </p:cNvPr>
          <p:cNvSpPr/>
          <p:nvPr/>
        </p:nvSpPr>
        <p:spPr>
          <a:xfrm>
            <a:off x="5021485" y="2911195"/>
            <a:ext cx="3600000" cy="135738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90DDD98-C896-45D7-B9A0-2933F798E09C}"/>
              </a:ext>
            </a:extLst>
          </p:cNvPr>
          <p:cNvSpPr txBox="1"/>
          <p:nvPr/>
        </p:nvSpPr>
        <p:spPr>
          <a:xfrm>
            <a:off x="4638930" y="273057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D25C97-F620-4E19-8FDC-587EBED9DA7F}"/>
              </a:ext>
            </a:extLst>
          </p:cNvPr>
          <p:cNvSpPr txBox="1"/>
          <p:nvPr/>
        </p:nvSpPr>
        <p:spPr>
          <a:xfrm>
            <a:off x="6255814" y="2909939"/>
            <a:ext cx="1131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ATAC-seq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8364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752F1E8-119B-497D-80EF-69B0E85A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0" y="1448668"/>
            <a:ext cx="2880000" cy="288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Quality control (QC) of cells in </a:t>
            </a:r>
            <a:r>
              <a:rPr lang="en-US" altLang="zh-CN" dirty="0">
                <a:solidFill>
                  <a:srgbClr val="0070C0"/>
                </a:solidFill>
              </a:rPr>
              <a:t>stomach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B23B4E-D3EF-47AA-ABFE-3F5F5FFA2086}"/>
              </a:ext>
            </a:extLst>
          </p:cNvPr>
          <p:cNvSpPr txBox="1"/>
          <p:nvPr/>
        </p:nvSpPr>
        <p:spPr>
          <a:xfrm>
            <a:off x="516800" y="950690"/>
            <a:ext cx="56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71.74% (4,959 / 6,912) of cells passed the filtering process.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413953-4E68-42B2-B95D-1F38A19B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4BE002-58EF-4219-8461-AF7DB455EE69}"/>
              </a:ext>
            </a:extLst>
          </p:cNvPr>
          <p:cNvSpPr txBox="1"/>
          <p:nvPr/>
        </p:nvSpPr>
        <p:spPr>
          <a:xfrm>
            <a:off x="516800" y="4634459"/>
            <a:ext cx="7270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the 4,959 cells after QC:</a:t>
            </a:r>
          </a:p>
          <a:p>
            <a:r>
              <a:rPr lang="en-US" altLang="zh-CN" dirty="0"/>
              <a:t>    1.96 million clean reads</a:t>
            </a:r>
          </a:p>
          <a:p>
            <a:r>
              <a:rPr lang="en-US" altLang="zh-CN" dirty="0"/>
              <a:t>    4,126 detected genes</a:t>
            </a:r>
          </a:p>
          <a:p>
            <a:r>
              <a:rPr lang="en-US" altLang="zh-CN" dirty="0"/>
              <a:t>    21,297 UMIs.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FC54BC-E63B-4267-8D6B-9E9BF944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810" y="1623376"/>
            <a:ext cx="252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DF18BF-075D-4CF9-9AC5-50F422E01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820" y="1623376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6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63108F-D53C-4091-8BFA-82138F5A0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810" y="1623376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52F1E8-119B-497D-80EF-69B0E85A9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00" y="1448668"/>
            <a:ext cx="2880000" cy="288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Quality control (QC) of cells in </a:t>
            </a:r>
            <a:r>
              <a:rPr lang="en-US" altLang="zh-CN" dirty="0">
                <a:solidFill>
                  <a:srgbClr val="0070C0"/>
                </a:solidFill>
              </a:rPr>
              <a:t>small intestinal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B23B4E-D3EF-47AA-ABFE-3F5F5FFA2086}"/>
              </a:ext>
            </a:extLst>
          </p:cNvPr>
          <p:cNvSpPr txBox="1"/>
          <p:nvPr/>
        </p:nvSpPr>
        <p:spPr>
          <a:xfrm>
            <a:off x="516800" y="950690"/>
            <a:ext cx="56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79.32% (5,102 / 6,432) of cells passed the filtering process.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413953-4E68-42B2-B95D-1F38A19B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4BE002-58EF-4219-8461-AF7DB455EE69}"/>
              </a:ext>
            </a:extLst>
          </p:cNvPr>
          <p:cNvSpPr txBox="1"/>
          <p:nvPr/>
        </p:nvSpPr>
        <p:spPr>
          <a:xfrm>
            <a:off x="516800" y="4634459"/>
            <a:ext cx="7270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the 5,102 cells after QC:</a:t>
            </a:r>
          </a:p>
          <a:p>
            <a:r>
              <a:rPr lang="en-US" altLang="zh-CN" dirty="0"/>
              <a:t>    1.73 million clean reads</a:t>
            </a:r>
          </a:p>
          <a:p>
            <a:r>
              <a:rPr lang="en-US" altLang="zh-CN" dirty="0"/>
              <a:t>    4,406 detected genes</a:t>
            </a:r>
          </a:p>
          <a:p>
            <a:r>
              <a:rPr lang="en-US" altLang="zh-CN" dirty="0"/>
              <a:t>    23,139 UMIs.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911B51-6DC1-4EC1-85D2-81AE6DDBC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00" y="1443376"/>
            <a:ext cx="288000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4A53FF-4E90-46E4-B2A3-6BE779081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820" y="1623376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6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41676EF-4724-4281-98CA-E781EFDE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88" y="966667"/>
            <a:ext cx="1980000" cy="198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Part2: Cell type identification and annotation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8175F0-01A0-46FE-9FB2-BE9104BA68CE}"/>
              </a:ext>
            </a:extLst>
          </p:cNvPr>
          <p:cNvSpPr/>
          <p:nvPr/>
        </p:nvSpPr>
        <p:spPr>
          <a:xfrm>
            <a:off x="5646226" y="3344637"/>
            <a:ext cx="216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B7015-9639-490D-AF85-9A3E5024B0D2}"/>
              </a:ext>
            </a:extLst>
          </p:cNvPr>
          <p:cNvSpPr txBox="1"/>
          <p:nvPr/>
        </p:nvSpPr>
        <p:spPr>
          <a:xfrm>
            <a:off x="443204" y="8920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0EEF29-C408-4C7E-AB68-F185939B3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78" b="12097"/>
          <a:stretch/>
        </p:blipFill>
        <p:spPr>
          <a:xfrm>
            <a:off x="772920" y="966667"/>
            <a:ext cx="2601025" cy="19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7D47A33-D062-4C6C-8CA0-B2DEAE165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450" y="966667"/>
            <a:ext cx="1980000" cy="198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E77EC9-2307-492C-A8E7-9D6CF9144291}"/>
              </a:ext>
            </a:extLst>
          </p:cNvPr>
          <p:cNvSpPr/>
          <p:nvPr/>
        </p:nvSpPr>
        <p:spPr>
          <a:xfrm>
            <a:off x="772921" y="3130032"/>
            <a:ext cx="7502667" cy="28695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Other tissues.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54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8C490172-D9FA-4F16-9D93-0211C91D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4280284"/>
            <a:ext cx="1980000" cy="19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1676EF-4724-4281-98CA-E781EFDE5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20" y="892021"/>
            <a:ext cx="3420000" cy="34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cell type identification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8175F0-01A0-46FE-9FB2-BE9104BA68CE}"/>
              </a:ext>
            </a:extLst>
          </p:cNvPr>
          <p:cNvSpPr/>
          <p:nvPr/>
        </p:nvSpPr>
        <p:spPr>
          <a:xfrm>
            <a:off x="5646226" y="3344637"/>
            <a:ext cx="216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BE1367-13AF-4FE4-AF1E-2DC55FCAE591}"/>
              </a:ext>
            </a:extLst>
          </p:cNvPr>
          <p:cNvSpPr/>
          <p:nvPr/>
        </p:nvSpPr>
        <p:spPr>
          <a:xfrm>
            <a:off x="6146142" y="3313683"/>
            <a:ext cx="108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295615-C71E-4820-90B6-B5AA37F13D32}"/>
              </a:ext>
            </a:extLst>
          </p:cNvPr>
          <p:cNvSpPr/>
          <p:nvPr/>
        </p:nvSpPr>
        <p:spPr>
          <a:xfrm rot="16200000">
            <a:off x="5868313" y="3796448"/>
            <a:ext cx="560421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18000" anchor="ctr">
            <a:spAutoFit/>
          </a:bodyPr>
          <a:lstStyle/>
          <a:p>
            <a:pPr algn="r"/>
            <a:r>
              <a:rPr lang="en-US" altLang="zh-CN" sz="800" dirty="0"/>
              <a:t>Erythrocyte</a:t>
            </a:r>
            <a:endParaRPr lang="zh-CN" altLang="en-US" sz="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B7015-9639-490D-AF85-9A3E5024B0D2}"/>
              </a:ext>
            </a:extLst>
          </p:cNvPr>
          <p:cNvSpPr txBox="1"/>
          <p:nvPr/>
        </p:nvSpPr>
        <p:spPr>
          <a:xfrm>
            <a:off x="443204" y="8920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01025A-BC9F-4FCB-AAC2-DEF4C52CE48E}"/>
              </a:ext>
            </a:extLst>
          </p:cNvPr>
          <p:cNvSpPr txBox="1"/>
          <p:nvPr/>
        </p:nvSpPr>
        <p:spPr>
          <a:xfrm>
            <a:off x="4818266" y="8920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9692D9-2818-4E32-9605-38C39A208225}"/>
              </a:ext>
            </a:extLst>
          </p:cNvPr>
          <p:cNvSpPr txBox="1"/>
          <p:nvPr/>
        </p:nvSpPr>
        <p:spPr>
          <a:xfrm>
            <a:off x="443204" y="4127355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0EEF29-C408-4C7E-AB68-F185939B3D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78" b="12097"/>
          <a:stretch/>
        </p:blipFill>
        <p:spPr>
          <a:xfrm>
            <a:off x="752013" y="892021"/>
            <a:ext cx="4140000" cy="31515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1C684BD-FF7A-4BBA-9A9C-CCBBD3F51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821" y="4280284"/>
            <a:ext cx="1980000" cy="198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2ACE100-D323-4E90-9AD4-A736E33B4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0821" y="4280284"/>
            <a:ext cx="1980000" cy="19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ADEDFD-6AE3-4B42-8D57-6BF6127FA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0820" y="4280284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2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cell type identification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8175F0-01A0-46FE-9FB2-BE9104BA68CE}"/>
              </a:ext>
            </a:extLst>
          </p:cNvPr>
          <p:cNvSpPr/>
          <p:nvPr/>
        </p:nvSpPr>
        <p:spPr>
          <a:xfrm>
            <a:off x="5646226" y="3344637"/>
            <a:ext cx="216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F55403-D038-4516-8EC2-CCB28C34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2237533"/>
            <a:ext cx="8100000" cy="22142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7DA022-5E92-4971-B316-38755D627E98}"/>
              </a:ext>
            </a:extLst>
          </p:cNvPr>
          <p:cNvSpPr txBox="1"/>
          <p:nvPr/>
        </p:nvSpPr>
        <p:spPr>
          <a:xfrm>
            <a:off x="520821" y="1345122"/>
            <a:ext cx="405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 clustering: 98 cells in 24-week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78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cell type annotation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609E8B-ED1A-4768-9D60-48CD8BE20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345588"/>
            <a:ext cx="3960000" cy="39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35DF61-4347-414A-A3D0-53D1EA29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721" y="1695450"/>
            <a:ext cx="3467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176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11301</TotalTime>
  <Words>469</Words>
  <Application>Microsoft Office PowerPoint</Application>
  <PresentationFormat>全屏显示(4:3)</PresentationFormat>
  <Paragraphs>122</Paragraphs>
  <Slides>16</Slides>
  <Notes>15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宋体</vt:lpstr>
      <vt:lpstr>Arial</vt:lpstr>
      <vt:lpstr>Calibri</vt:lpstr>
      <vt:lpstr>Calibri Light</vt:lpstr>
      <vt:lpstr>回顾</vt:lpstr>
      <vt:lpstr>The single-cell transcriptome landscape in human tissues</vt:lpstr>
      <vt:lpstr>Content</vt:lpstr>
      <vt:lpstr>Part1: Overview of GeACT</vt:lpstr>
      <vt:lpstr>Quality control (QC) of cells in stomach</vt:lpstr>
      <vt:lpstr>Quality control (QC) of cells in small intestinal</vt:lpstr>
      <vt:lpstr>Part2: Cell type identification and annotation</vt:lpstr>
      <vt:lpstr>Stomach: cell type identification</vt:lpstr>
      <vt:lpstr>Stomach: cell type identification</vt:lpstr>
      <vt:lpstr>Stomach: cell type annotation</vt:lpstr>
      <vt:lpstr>Stomach: cell composition</vt:lpstr>
      <vt:lpstr>Part3: Transcriptional regulation across cell-types</vt:lpstr>
      <vt:lpstr>Part4: Co-expression modules within each cell type</vt:lpstr>
      <vt:lpstr>Module map across cell types</vt:lpstr>
      <vt:lpstr>Part5: The spatial - specific expression</vt:lpstr>
      <vt:lpstr>Used tools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GeACT_analysis_report</dc:title>
  <dc:creator>Feng Tian</dc:creator>
  <cp:lastModifiedBy>Tian Feng</cp:lastModifiedBy>
  <cp:revision>1252</cp:revision>
  <dcterms:created xsi:type="dcterms:W3CDTF">2017-07-14T15:11:14Z</dcterms:created>
  <dcterms:modified xsi:type="dcterms:W3CDTF">2019-07-31T08:15:54Z</dcterms:modified>
</cp:coreProperties>
</file>